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59" r:id="rId6"/>
    <p:sldId id="260" r:id="rId7"/>
    <p:sldId id="272" r:id="rId8"/>
    <p:sldId id="261" r:id="rId9"/>
    <p:sldId id="263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78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CF0"/>
    <a:srgbClr val="C7A1E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3343" autoAdjust="0"/>
  </p:normalViewPr>
  <p:slideViewPr>
    <p:cSldViewPr snapToGrid="0">
      <p:cViewPr varScale="1">
        <p:scale>
          <a:sx n="148" d="100"/>
          <a:sy n="148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ADD1F-818A-4C9F-8FBD-44996AA80F89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A512A-A39E-47D2-A190-4A015B7AEB44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8054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7501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22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9072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23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6748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25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3418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26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8365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9221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5715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6829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Visual Layout for Slide</a:t>
            </a:r>
          </a:p>
          <a:p>
            <a:r>
              <a:rPr lang="en-US" dirty="0"/>
              <a:t>Place the screenshot on the </a:t>
            </a:r>
            <a:r>
              <a:rPr lang="en-US" b="1" dirty="0"/>
              <a:t>right side of the slide</a:t>
            </a:r>
            <a:r>
              <a:rPr lang="en-US" dirty="0"/>
              <a:t>, highlighting:</a:t>
            </a:r>
          </a:p>
          <a:p>
            <a:pPr lvl="1"/>
            <a:r>
              <a:rPr lang="en-US" dirty="0"/>
              <a:t>The “Warm-Up” column</a:t>
            </a:r>
          </a:p>
          <a:p>
            <a:pPr lvl="1"/>
            <a:r>
              <a:rPr lang="en-US" dirty="0"/>
              <a:t>The post editor with instructions and </a:t>
            </a:r>
            <a:r>
              <a:rPr lang="en-US" b="1" dirty="0"/>
              <a:t>Publish button</a:t>
            </a:r>
            <a:endParaRPr lang="en-US" dirty="0"/>
          </a:p>
          <a:p>
            <a:r>
              <a:rPr lang="en-US" dirty="0"/>
              <a:t>Use </a:t>
            </a:r>
            <a:r>
              <a:rPr lang="en-US" b="1" dirty="0"/>
              <a:t>left side</a:t>
            </a:r>
            <a:r>
              <a:rPr lang="en-US" dirty="0"/>
              <a:t> for bullet points above</a:t>
            </a:r>
          </a:p>
          <a:p>
            <a:r>
              <a:rPr lang="en-US" dirty="0"/>
              <a:t>Optional icons for reflection: 📝 💭 ✅</a:t>
            </a:r>
          </a:p>
          <a:p>
            <a:r>
              <a:rPr lang="en-US" dirty="0"/>
              <a:t>💡 </a:t>
            </a:r>
            <a:r>
              <a:rPr lang="en-US" b="1" dirty="0"/>
              <a:t>Tip for facilitator:</a:t>
            </a:r>
            <a:br>
              <a:rPr lang="en-US" dirty="0"/>
            </a:br>
            <a:r>
              <a:rPr lang="en-US" dirty="0"/>
              <a:t>Encourage students to </a:t>
            </a:r>
            <a:r>
              <a:rPr lang="en-US" b="1" dirty="0"/>
              <a:t>focus on one key learning takeaway</a:t>
            </a:r>
            <a:r>
              <a:rPr lang="en-US" dirty="0"/>
              <a:t> and </a:t>
            </a:r>
            <a:r>
              <a:rPr lang="en-US" b="1" dirty="0"/>
              <a:t>share concise reflections</a:t>
            </a:r>
            <a:r>
              <a:rPr lang="en-US" dirty="0"/>
              <a:t> rather than long paragraphs.</a:t>
            </a:r>
          </a:p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17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9792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18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3190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19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278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20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7921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512A-A39E-47D2-A190-4A015B7AEB44}" type="slidenum">
              <a:rPr lang="en-NG" smtClean="0"/>
              <a:t>21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442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767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4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6935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307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4543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322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6504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08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AE7E4D-2D67-4482-BC95-1E4BB196647D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B953A2-F52D-4A8A-BB36-DC109ACAFBEE}" type="slidenum">
              <a:rPr lang="en-NG" smtClean="0"/>
              <a:t>‹#›</a:t>
            </a:fld>
            <a:endParaRPr lang="en-NG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dlet.com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8DD1-7FAA-4F2B-AB3E-342773374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IMPLEMENTATION GUIDELINES</a:t>
            </a:r>
            <a:endParaRPr lang="en-NG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785BE-00F9-4B37-820E-F78318A3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5814" y="4713668"/>
            <a:ext cx="3567448" cy="170950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Padlet Based Peer-Assisted Learning (PAL)</a:t>
            </a:r>
          </a:p>
          <a:p>
            <a:r>
              <a:rPr lang="en-US" i="1" dirty="0"/>
              <a:t>A Practical Guide for Educators</a:t>
            </a:r>
          </a:p>
          <a:p>
            <a:endParaRPr lang="en-US" dirty="0"/>
          </a:p>
          <a:p>
            <a:r>
              <a:rPr lang="en-US" dirty="0"/>
              <a:t>Dr Adijat Omowumi Inyang (Wumi)</a:t>
            </a:r>
          </a:p>
          <a:p>
            <a:r>
              <a:rPr lang="en-US" dirty="0"/>
              <a:t>School of Engineering and Materials Science</a:t>
            </a:r>
          </a:p>
          <a:p>
            <a:r>
              <a:rPr lang="en-US" dirty="0"/>
              <a:t>Queen Mary University of London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1370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1" y="585217"/>
            <a:ext cx="9720072" cy="1499616"/>
          </a:xfrm>
        </p:spPr>
        <p:txBody>
          <a:bodyPr/>
          <a:lstStyle/>
          <a:p>
            <a:r>
              <a:rPr lang="en-US" dirty="0"/>
              <a:t>Share the Padlet and Set Permissions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17" y="2084833"/>
            <a:ext cx="3023122" cy="1803996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1800" b="1" dirty="0"/>
              <a:t>Step 1: Click Share</a:t>
            </a:r>
          </a:p>
          <a:p>
            <a:r>
              <a:rPr lang="en-US" sz="1800" dirty="0"/>
              <a:t>Click the </a:t>
            </a:r>
            <a:r>
              <a:rPr lang="en-US" sz="1800" b="1" dirty="0"/>
              <a:t>Share</a:t>
            </a:r>
            <a:r>
              <a:rPr lang="en-US" sz="1800" dirty="0"/>
              <a:t> button at the </a:t>
            </a:r>
            <a:r>
              <a:rPr lang="en-US" sz="1800" b="1" dirty="0"/>
              <a:t>top right</a:t>
            </a:r>
            <a:r>
              <a:rPr lang="en-US" sz="1800" dirty="0"/>
              <a:t> of the Padlet screen</a:t>
            </a:r>
          </a:p>
          <a:p>
            <a:r>
              <a:rPr lang="en-US" sz="1800" dirty="0"/>
              <a:t>This opens the sharing and permissions menu</a:t>
            </a:r>
          </a:p>
          <a:p>
            <a:endParaRPr lang="en-NG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A17AFF-6CE7-4106-82BD-FD64477ADD71}"/>
              </a:ext>
            </a:extLst>
          </p:cNvPr>
          <p:cNvSpPr txBox="1">
            <a:spLocks/>
          </p:cNvSpPr>
          <p:nvPr/>
        </p:nvSpPr>
        <p:spPr>
          <a:xfrm>
            <a:off x="3478885" y="1950203"/>
            <a:ext cx="6047252" cy="282296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Step 2: Adjust Access Settings</a:t>
            </a:r>
          </a:p>
          <a:p>
            <a:r>
              <a:rPr lang="en-US" sz="1800" dirty="0"/>
              <a:t>Ensure students can participate without issues: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Allow students to write posts:</a:t>
            </a:r>
            <a:r>
              <a:rPr lang="en-US" sz="1800" dirty="0"/>
              <a:t> [Yes / No]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Require password:</a:t>
            </a:r>
            <a:r>
              <a:rPr lang="en-US" sz="1800" dirty="0"/>
              <a:t> [On / Off] – turn </a:t>
            </a:r>
            <a:r>
              <a:rPr lang="en-US" sz="1800" b="1" dirty="0"/>
              <a:t>off</a:t>
            </a:r>
            <a:r>
              <a:rPr lang="en-US" sz="1800" dirty="0"/>
              <a:t> for easier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Require visitors to log in:</a:t>
            </a:r>
            <a:r>
              <a:rPr lang="en-US" sz="1800" dirty="0"/>
              <a:t> [On / Off] – turn </a:t>
            </a:r>
            <a:r>
              <a:rPr lang="en-US" sz="1800" b="1" dirty="0"/>
              <a:t>off</a:t>
            </a:r>
            <a:r>
              <a:rPr lang="en-US" sz="1800" dirty="0"/>
              <a:t> if you want instant access</a:t>
            </a:r>
          </a:p>
          <a:p>
            <a:r>
              <a:rPr lang="en-US" sz="1800" dirty="0"/>
              <a:t>Using the </a:t>
            </a:r>
            <a:r>
              <a:rPr lang="en-US" sz="1800" b="1" dirty="0"/>
              <a:t>QR code or link</a:t>
            </a:r>
            <a:r>
              <a:rPr lang="en-US" sz="1800" dirty="0"/>
              <a:t> allows students to join quickly.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9D13BB-7525-45DE-9626-32F5095070EF}"/>
              </a:ext>
            </a:extLst>
          </p:cNvPr>
          <p:cNvSpPr txBox="1">
            <a:spLocks/>
          </p:cNvSpPr>
          <p:nvPr/>
        </p:nvSpPr>
        <p:spPr>
          <a:xfrm>
            <a:off x="3478886" y="4877041"/>
            <a:ext cx="6047252" cy="18426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Step 3: Share the Padlet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Copy the </a:t>
            </a:r>
            <a:r>
              <a:rPr lang="en-US" sz="1800" b="1" dirty="0"/>
              <a:t>link</a:t>
            </a:r>
            <a:r>
              <a:rPr lang="en-US" sz="1800" dirty="0"/>
              <a:t> or </a:t>
            </a:r>
            <a:r>
              <a:rPr lang="en-US" sz="1800" b="1" dirty="0"/>
              <a:t>QR code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Share via: [Email / LMS / Teams / Chat / Other platform]</a:t>
            </a:r>
          </a:p>
          <a:p>
            <a:r>
              <a:rPr lang="en-US" sz="1800" dirty="0"/>
              <a:t>Test the link or QR code before the class to ensure access works.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5A0BB8-FE28-4049-8AB9-62202DC25E5B}"/>
              </a:ext>
            </a:extLst>
          </p:cNvPr>
          <p:cNvPicPr/>
          <p:nvPr/>
        </p:nvPicPr>
        <p:blipFill rotWithShape="1">
          <a:blip r:embed="rId3"/>
          <a:srcRect l="79609" b="49954"/>
          <a:stretch/>
        </p:blipFill>
        <p:spPr>
          <a:xfrm>
            <a:off x="426226" y="4231242"/>
            <a:ext cx="2761843" cy="231103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4AD5D0-5005-4547-A864-6E86B3E76250}"/>
              </a:ext>
            </a:extLst>
          </p:cNvPr>
          <p:cNvPicPr/>
          <p:nvPr/>
        </p:nvPicPr>
        <p:blipFill rotWithShape="1">
          <a:blip r:embed="rId4"/>
          <a:srcRect l="41919"/>
          <a:stretch/>
        </p:blipFill>
        <p:spPr>
          <a:xfrm>
            <a:off x="9577727" y="2084833"/>
            <a:ext cx="2572382" cy="453521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8396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ALLOCATIONS AND FOCUS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53" y="1851705"/>
            <a:ext cx="7365647" cy="5582028"/>
          </a:xfrm>
        </p:spPr>
        <p:txBody>
          <a:bodyPr>
            <a:noAutofit/>
          </a:bodyPr>
          <a:lstStyle/>
          <a:p>
            <a:r>
              <a:rPr lang="en-US" b="1" dirty="0"/>
              <a:t>Group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Students work in small peer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group may be assigned </a:t>
            </a:r>
            <a:r>
              <a:rPr lang="en-US" i="1" dirty="0"/>
              <a:t>[the same tasks / different focus areas / specific topics]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Groups are </a:t>
            </a:r>
            <a:r>
              <a:rPr lang="en-US" b="1" dirty="0"/>
              <a:t>pre-allocated by the facilitator</a:t>
            </a:r>
          </a:p>
          <a:p>
            <a:pPr marL="0" indent="0">
              <a:buNone/>
            </a:pPr>
            <a:r>
              <a:rPr lang="en-US" b="1" dirty="0"/>
              <a:t>Group focus</a:t>
            </a:r>
          </a:p>
          <a:p>
            <a:pPr marL="0" indent="0">
              <a:buNone/>
            </a:pPr>
            <a:r>
              <a:rPr lang="en-US" dirty="0"/>
              <a:t>Each group should: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Engage collaboratively with the assigned focus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key ideas, examples, or challenges within the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Summarize agreed points clearly on Padlet for peer learning and comparison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9DC49-2003-4364-9670-7C77B97B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61655"/>
              </p:ext>
            </p:extLst>
          </p:nvPr>
        </p:nvGraphicFramePr>
        <p:xfrm>
          <a:off x="7670800" y="2075733"/>
          <a:ext cx="4436745" cy="15849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6600">
                  <a:extLst>
                    <a:ext uri="{9D8B030D-6E8A-4147-A177-3AD203B41FA5}">
                      <a16:colId xmlns:a16="http://schemas.microsoft.com/office/drawing/2014/main" val="1862824577"/>
                    </a:ext>
                  </a:extLst>
                </a:gridCol>
                <a:gridCol w="3170145">
                  <a:extLst>
                    <a:ext uri="{9D8B030D-6E8A-4147-A177-3AD203B41FA5}">
                      <a16:colId xmlns:a16="http://schemas.microsoft.com/office/drawing/2014/main" val="3450568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Topic / Focus</a:t>
                      </a:r>
                      <a:endParaRPr lang="en-US" sz="20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197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[Topic A / assigned method]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87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Group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[Topic B / assigned method]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192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Group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[Topic C / assigned method]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73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4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Basic instructions for using Padlet (for students)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4195" y="2084832"/>
            <a:ext cx="8546747" cy="46252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Add a post</a:t>
            </a:r>
            <a:br>
              <a:rPr lang="en-US" dirty="0"/>
            </a:br>
            <a:r>
              <a:rPr lang="en-US" dirty="0"/>
              <a:t>Click the </a:t>
            </a:r>
            <a:r>
              <a:rPr lang="en-US" b="1" dirty="0"/>
              <a:t>“+” button</a:t>
            </a:r>
            <a:r>
              <a:rPr lang="en-US" dirty="0"/>
              <a:t> at the bottom of the relevant section or column.</a:t>
            </a:r>
            <a:br>
              <a:rPr lang="en-US" dirty="0"/>
            </a:br>
            <a:r>
              <a:rPr lang="en-US" i="1" dirty="0"/>
              <a:t>[Example: Warm-Up section / Group [number] section]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Title your post</a:t>
            </a:r>
            <a:br>
              <a:rPr lang="en-US" dirty="0"/>
            </a:br>
            <a:r>
              <a:rPr lang="en-US" dirty="0"/>
              <a:t>Use a clear, descriptive title:</a:t>
            </a:r>
            <a:br>
              <a:rPr lang="en-US" dirty="0"/>
            </a:br>
            <a:r>
              <a:rPr lang="en-US" dirty="0"/>
              <a:t>“Key takeaway – Group [</a:t>
            </a:r>
            <a:r>
              <a:rPr lang="en-US" i="1" dirty="0"/>
              <a:t>number</a:t>
            </a:r>
            <a:r>
              <a:rPr lang="en-US" dirty="0"/>
              <a:t>]”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“Summary of discussion”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Write your content</a:t>
            </a:r>
            <a:endParaRPr lang="en-US" dirty="0"/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Use short, clear points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Focus on main ideas, not long paragraphs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</a:t>
            </a:r>
            <a:r>
              <a:rPr lang="en-US" i="1" dirty="0"/>
              <a:t>[key points / examples / questions / discussion notes]</a:t>
            </a:r>
          </a:p>
        </p:txBody>
      </p:sp>
    </p:spTree>
    <p:extLst>
      <p:ext uri="{BB962C8B-B14F-4D97-AF65-F5344CB8AC3E}">
        <p14:creationId xmlns:p14="http://schemas.microsoft.com/office/powerpoint/2010/main" val="99335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1" y="585217"/>
            <a:ext cx="9720072" cy="1499616"/>
          </a:xfrm>
        </p:spPr>
        <p:txBody>
          <a:bodyPr/>
          <a:lstStyle/>
          <a:p>
            <a:r>
              <a:rPr lang="en-US" dirty="0"/>
              <a:t>Facilitator Guide: Before Class (Setup)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17" y="2084833"/>
            <a:ext cx="6983269" cy="1499616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1800" b="1" dirty="0"/>
              <a:t>1. Set up the Padlet</a:t>
            </a:r>
          </a:p>
          <a:p>
            <a:r>
              <a:rPr lang="en-US" sz="1800" dirty="0"/>
              <a:t>Ensure all </a:t>
            </a:r>
            <a:r>
              <a:rPr lang="en-US" sz="1800" b="1" dirty="0"/>
              <a:t>sections/columns</a:t>
            </a:r>
            <a:r>
              <a:rPr lang="en-US" sz="1800" dirty="0"/>
              <a:t> are created:</a:t>
            </a:r>
            <a:br>
              <a:rPr lang="en-US" sz="1800" dirty="0"/>
            </a:br>
            <a:r>
              <a:rPr lang="en-US" sz="1800" dirty="0"/>
              <a:t>[Warm-Up], [Group 1], [Group 2], …, [Group Summary &amp; Comparison]</a:t>
            </a:r>
          </a:p>
          <a:p>
            <a:r>
              <a:rPr lang="en-US" sz="1800" dirty="0"/>
              <a:t>Test the link and QR code to confirm access works on student devices</a:t>
            </a:r>
          </a:p>
          <a:p>
            <a:endParaRPr lang="en-NG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A17AFF-6CE7-4106-82BD-FD64477ADD71}"/>
              </a:ext>
            </a:extLst>
          </p:cNvPr>
          <p:cNvSpPr txBox="1">
            <a:spLocks/>
          </p:cNvSpPr>
          <p:nvPr/>
        </p:nvSpPr>
        <p:spPr>
          <a:xfrm>
            <a:off x="266617" y="3829713"/>
            <a:ext cx="4533983" cy="19686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2. Plan Group Structure</a:t>
            </a:r>
          </a:p>
          <a:p>
            <a:r>
              <a:rPr lang="en-US" sz="1800" dirty="0"/>
              <a:t>Allocate students into groups of [3 - 6 students]</a:t>
            </a:r>
          </a:p>
          <a:p>
            <a:r>
              <a:rPr lang="en-US" sz="1800" dirty="0"/>
              <a:t>Assign tasks or focus areas for each group:</a:t>
            </a:r>
            <a:br>
              <a:rPr lang="en-US" sz="1800" dirty="0"/>
            </a:br>
            <a:r>
              <a:rPr lang="en-US" sz="1800" dirty="0"/>
              <a:t>[Topic / method / prompt]</a:t>
            </a:r>
          </a:p>
          <a:p>
            <a:r>
              <a:rPr lang="en-US" sz="1800" dirty="0"/>
              <a:t>Groups may self-select if appropriate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9D13BB-7525-45DE-9626-32F5095070EF}"/>
              </a:ext>
            </a:extLst>
          </p:cNvPr>
          <p:cNvSpPr txBox="1">
            <a:spLocks/>
          </p:cNvSpPr>
          <p:nvPr/>
        </p:nvSpPr>
        <p:spPr>
          <a:xfrm>
            <a:off x="4959344" y="3829713"/>
            <a:ext cx="6699256" cy="19686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3. Brief Students in Advance</a:t>
            </a:r>
          </a:p>
          <a:p>
            <a:r>
              <a:rPr lang="en-US" sz="1800" dirty="0"/>
              <a:t>Send instructions via </a:t>
            </a:r>
            <a:r>
              <a:rPr lang="en-US" sz="1800" i="1" dirty="0"/>
              <a:t>[email / </a:t>
            </a:r>
            <a:r>
              <a:rPr lang="en-US" sz="1800" i="1" dirty="0" err="1"/>
              <a:t>QMplus</a:t>
            </a:r>
            <a:r>
              <a:rPr lang="en-US" sz="1800" i="1" dirty="0"/>
              <a:t> announcement / Teams]</a:t>
            </a:r>
          </a:p>
          <a:p>
            <a:r>
              <a:rPr lang="en-US" sz="1800" dirty="0"/>
              <a:t>Explain that students will:</a:t>
            </a:r>
            <a:br>
              <a:rPr lang="en-US" sz="1800" dirty="0"/>
            </a:br>
            <a:r>
              <a:rPr lang="en-US" sz="1800" dirty="0"/>
              <a:t>• Deliver a short group contribution (e.g., mini-presentation, summary)</a:t>
            </a:r>
            <a:br>
              <a:rPr lang="en-US" sz="1800" dirty="0"/>
            </a:br>
            <a:r>
              <a:rPr lang="en-US" sz="1800" dirty="0"/>
              <a:t>• Collaborate on Padlet during and after the session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14904-2E1E-4B49-A92B-13F0BD00622C}"/>
              </a:ext>
            </a:extLst>
          </p:cNvPr>
          <p:cNvSpPr/>
          <p:nvPr/>
        </p:nvSpPr>
        <p:spPr>
          <a:xfrm>
            <a:off x="7579358" y="2058842"/>
            <a:ext cx="3960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Optional Generic Message for Students</a:t>
            </a:r>
          </a:p>
          <a:p>
            <a:r>
              <a:rPr lang="en-US" i="1" dirty="0"/>
              <a:t>“You will work in small groups on a focused prompt and post your group output on Padlet. You may also be asked to share a summary with the class.”</a:t>
            </a: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61807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1" y="585217"/>
            <a:ext cx="9720072" cy="1499616"/>
          </a:xfrm>
        </p:spPr>
        <p:txBody>
          <a:bodyPr/>
          <a:lstStyle/>
          <a:p>
            <a:r>
              <a:rPr lang="en-US" dirty="0"/>
              <a:t>Facilitator Guide - Step 1: Warm-Up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18" y="2084832"/>
            <a:ext cx="3657682" cy="3735527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Instructions for Students</a:t>
            </a:r>
          </a:p>
          <a:p>
            <a:r>
              <a:rPr lang="en-US" dirty="0"/>
              <a:t>Ask each group to add one post in the Warm-Up section of the Padlet that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thing your group already knows about [topic / focus area]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thing your group finds unclear, challenging, or confusing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9D13BB-7525-45DE-9626-32F5095070EF}"/>
              </a:ext>
            </a:extLst>
          </p:cNvPr>
          <p:cNvSpPr txBox="1">
            <a:spLocks/>
          </p:cNvSpPr>
          <p:nvPr/>
        </p:nvSpPr>
        <p:spPr>
          <a:xfrm>
            <a:off x="4382175" y="2084832"/>
            <a:ext cx="7209749" cy="37355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Facilitator Actions</a:t>
            </a:r>
          </a:p>
          <a:p>
            <a:r>
              <a:rPr lang="en-US" dirty="0"/>
              <a:t>While students post: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Scan the Padlet live for posts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recurring themes, questions, or misconceptions to the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these points to guide discussion and focus for the rest of the session</a:t>
            </a:r>
          </a:p>
          <a:p>
            <a:r>
              <a:rPr lang="en-US" b="1" dirty="0"/>
              <a:t>Tip:</a:t>
            </a:r>
            <a:r>
              <a:rPr lang="en-US" dirty="0"/>
              <a:t> This works as a prior knowledge activation or diagnostic check in any discipline.</a:t>
            </a:r>
          </a:p>
        </p:txBody>
      </p:sp>
    </p:spTree>
    <p:extLst>
      <p:ext uri="{BB962C8B-B14F-4D97-AF65-F5344CB8AC3E}">
        <p14:creationId xmlns:p14="http://schemas.microsoft.com/office/powerpoint/2010/main" val="57198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0" y="585217"/>
            <a:ext cx="11181519" cy="1499616"/>
          </a:xfrm>
        </p:spPr>
        <p:txBody>
          <a:bodyPr/>
          <a:lstStyle/>
          <a:p>
            <a:r>
              <a:rPr lang="en-US" dirty="0"/>
              <a:t>Facilitator Guide - Step 2: Group Tasks with Live Padlet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18" y="2084833"/>
            <a:ext cx="3657682" cy="2086292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1800" b="1" dirty="0"/>
              <a:t>Group Activity</a:t>
            </a:r>
            <a:endParaRPr lang="en-US" sz="1800" dirty="0"/>
          </a:p>
          <a:p>
            <a:r>
              <a:rPr lang="en-US" sz="1800" dirty="0"/>
              <a:t>One group leads the task (e.g., </a:t>
            </a:r>
            <a:r>
              <a:rPr lang="en-US" sz="1800" i="1" dirty="0"/>
              <a:t>[short presentation / case explanation / demonstration / discussion])</a:t>
            </a:r>
          </a:p>
          <a:p>
            <a:r>
              <a:rPr lang="en-US" sz="1800" dirty="0"/>
              <a:t>Focus on their </a:t>
            </a:r>
            <a:r>
              <a:rPr lang="en-US" sz="1800" b="1" dirty="0"/>
              <a:t>assigned topic or focus area</a:t>
            </a:r>
            <a:endParaRPr lang="en-US" sz="1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9D13BB-7525-45DE-9626-32F5095070EF}"/>
              </a:ext>
            </a:extLst>
          </p:cNvPr>
          <p:cNvSpPr txBox="1">
            <a:spLocks/>
          </p:cNvSpPr>
          <p:nvPr/>
        </p:nvSpPr>
        <p:spPr>
          <a:xfrm>
            <a:off x="4057138" y="1869241"/>
            <a:ext cx="7417278" cy="268833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Live Padlet Contributions (by other groups)</a:t>
            </a:r>
            <a:endParaRPr lang="en-US" sz="1800" dirty="0"/>
          </a:p>
          <a:p>
            <a:r>
              <a:rPr lang="en-US" sz="1800" dirty="0"/>
              <a:t>While the group is presenting:</a:t>
            </a:r>
          </a:p>
          <a:p>
            <a:r>
              <a:rPr lang="en-US" sz="1800" dirty="0"/>
              <a:t>All other groups add </a:t>
            </a:r>
            <a:r>
              <a:rPr lang="en-US" sz="1800" b="1" dirty="0"/>
              <a:t>one group post</a:t>
            </a:r>
            <a:r>
              <a:rPr lang="en-US" sz="1800" dirty="0"/>
              <a:t> in the presenter’s section. Each post should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One key takeaway</a:t>
            </a:r>
            <a:r>
              <a:rPr lang="en-US" sz="1800" dirty="0"/>
              <a:t> (from your group’s perspective)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One question</a:t>
            </a:r>
            <a:r>
              <a:rPr lang="en-US" sz="1800" dirty="0"/>
              <a:t> for clarification, extension, or discussion</a:t>
            </a:r>
          </a:p>
          <a:p>
            <a:r>
              <a:rPr lang="en-US" sz="1800" b="1" dirty="0"/>
              <a:t>Important:</a:t>
            </a:r>
            <a:r>
              <a:rPr lang="en-US" sz="1800" dirty="0"/>
              <a:t> Only </a:t>
            </a:r>
            <a:r>
              <a:rPr lang="en-US" sz="1800" b="1" dirty="0"/>
              <a:t>one post per group</a:t>
            </a:r>
            <a:r>
              <a:rPr lang="en-US" sz="1800" dirty="0"/>
              <a:t>, not individual posts.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F17DF0-CD5F-4DD8-B6A8-65B869E63DD8}"/>
              </a:ext>
            </a:extLst>
          </p:cNvPr>
          <p:cNvSpPr txBox="1">
            <a:spLocks/>
          </p:cNvSpPr>
          <p:nvPr/>
        </p:nvSpPr>
        <p:spPr>
          <a:xfrm>
            <a:off x="266618" y="4627595"/>
            <a:ext cx="10679949" cy="208629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Group Representative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Each group </a:t>
            </a:r>
            <a:r>
              <a:rPr lang="en-US" sz="2000" b="1" dirty="0"/>
              <a:t>nominates one member</a:t>
            </a:r>
            <a:r>
              <a:rPr lang="en-US" sz="2000" dirty="0"/>
              <a:t> to type and submit the post on behalf of the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Ensures all students are engaged and encourages peer questioning</a:t>
            </a:r>
          </a:p>
          <a:p>
            <a:pPr marL="0" indent="0">
              <a:buNone/>
            </a:pPr>
            <a:r>
              <a:rPr lang="en-US" sz="2000" i="1" dirty="0"/>
              <a:t>“Presentation” can be replaced with [discussion / problem-solving / scenario explanation / demonstration] depending on your discipline.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888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 Guide - Step 3: PAL discussion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53" y="2084832"/>
            <a:ext cx="9990314" cy="4421079"/>
          </a:xfrm>
        </p:spPr>
        <p:txBody>
          <a:bodyPr>
            <a:noAutofit/>
          </a:bodyPr>
          <a:lstStyle/>
          <a:p>
            <a:r>
              <a:rPr lang="en-US" sz="1600" dirty="0"/>
              <a:t>After all groups have contributed to Padlet:</a:t>
            </a:r>
          </a:p>
          <a:p>
            <a:r>
              <a:rPr lang="en-US" sz="1600" b="1" dirty="0"/>
              <a:t>Each  group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Reviews posts made by other groups across the Padlet sections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Selects:</a:t>
            </a:r>
          </a:p>
          <a:p>
            <a:pPr marL="432054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1–2 questions to respond to or comment on the posts</a:t>
            </a:r>
          </a:p>
          <a:p>
            <a:pPr marL="432054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1 scenario, example, case study, or perspective (depending on the discipline) to discuss briefly</a:t>
            </a:r>
          </a:p>
          <a:p>
            <a:r>
              <a:rPr lang="en-US" sz="1600" b="1" dirty="0"/>
              <a:t>Facilitator role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Clarifies or corrects any inaccuracies where needed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Highlights strong contributions and effective peer explanations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Connects discussion points back to the intended learning outcomes</a:t>
            </a:r>
          </a:p>
          <a:p>
            <a:r>
              <a:rPr lang="en-US" sz="1600" dirty="0"/>
              <a:t>This stage consolidates learning through peer explanation, dialogue, and guided feedback.</a:t>
            </a:r>
          </a:p>
          <a:p>
            <a:r>
              <a:rPr lang="en-US" sz="1600" i="1" dirty="0"/>
              <a:t>Please note: This works well for reinforcing critical thinking, explanation, and comparison across groups.</a:t>
            </a:r>
          </a:p>
        </p:txBody>
      </p:sp>
    </p:spTree>
    <p:extLst>
      <p:ext uri="{BB962C8B-B14F-4D97-AF65-F5344CB8AC3E}">
        <p14:creationId xmlns:p14="http://schemas.microsoft.com/office/powerpoint/2010/main" val="41252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- Step 4: Group Comparison &amp; Synthesis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53" y="2084832"/>
            <a:ext cx="9990314" cy="4421079"/>
          </a:xfrm>
        </p:spPr>
        <p:txBody>
          <a:bodyPr>
            <a:noAutofit/>
          </a:bodyPr>
          <a:lstStyle/>
          <a:p>
            <a:r>
              <a:rPr lang="en-US" sz="1600" b="1" dirty="0"/>
              <a:t>Instructions for Students</a:t>
            </a:r>
          </a:p>
          <a:p>
            <a:r>
              <a:rPr lang="en-US" sz="1600" dirty="0"/>
              <a:t>Direct all groups to add </a:t>
            </a:r>
            <a:r>
              <a:rPr lang="en-US" sz="1600" b="1" dirty="0"/>
              <a:t>one post</a:t>
            </a:r>
            <a:r>
              <a:rPr lang="en-US" sz="1600" dirty="0"/>
              <a:t> to the </a:t>
            </a:r>
            <a:r>
              <a:rPr lang="en-US" sz="1600" b="1" dirty="0"/>
              <a:t>final synthesis section</a:t>
            </a:r>
            <a:r>
              <a:rPr lang="en-US" sz="1600" dirty="0"/>
              <a:t> on Padlet. Each group post should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 </a:t>
            </a:r>
            <a:r>
              <a:rPr lang="en-US" sz="1600" b="1" dirty="0"/>
              <a:t>3–4 sentence summary</a:t>
            </a:r>
            <a:r>
              <a:rPr lang="en-US" sz="1600" dirty="0"/>
              <a:t> of [their approach / method / key idea / strategy / solution / perspective]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 </a:t>
            </a:r>
            <a:r>
              <a:rPr lang="en-US" sz="1600" b="1" dirty="0"/>
              <a:t>brief explanation</a:t>
            </a:r>
            <a:r>
              <a:rPr lang="en-US" sz="1600" dirty="0"/>
              <a:t> of how they would explain this to [someone new to the topic / a first-year student / a non-specialist audience]</a:t>
            </a:r>
          </a:p>
          <a:p>
            <a:r>
              <a:rPr lang="en-US" sz="1600" b="1" dirty="0"/>
              <a:t>Purpose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Encourages </a:t>
            </a:r>
            <a:r>
              <a:rPr lang="en-US" sz="1600" b="1" dirty="0"/>
              <a:t>comparison across groups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Consolidates understanding through </a:t>
            </a:r>
            <a:r>
              <a:rPr lang="en-US" sz="1600" b="1" dirty="0"/>
              <a:t>translation and synthesis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Supports </a:t>
            </a:r>
            <a:r>
              <a:rPr lang="en-US" sz="1600" b="1" dirty="0"/>
              <a:t>revision and post-class reference</a:t>
            </a:r>
            <a:endParaRPr lang="en-US" sz="1600" dirty="0"/>
          </a:p>
          <a:p>
            <a:r>
              <a:rPr lang="en-US" sz="1600" i="1" dirty="0"/>
              <a:t>Prompt groups to think about explaining their ideas in simple, accessible language. This section is ideal for creating a revision-ready resource.</a:t>
            </a:r>
            <a:endParaRPr lang="en-NG" sz="1600" dirty="0"/>
          </a:p>
        </p:txBody>
      </p:sp>
    </p:spTree>
    <p:extLst>
      <p:ext uri="{BB962C8B-B14F-4D97-AF65-F5344CB8AC3E}">
        <p14:creationId xmlns:p14="http://schemas.microsoft.com/office/powerpoint/2010/main" val="1632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- Step 4: Group Comparison &amp; Synthesis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54" y="2084832"/>
            <a:ext cx="6255304" cy="4421079"/>
          </a:xfrm>
        </p:spPr>
        <p:txBody>
          <a:bodyPr>
            <a:noAutofit/>
          </a:bodyPr>
          <a:lstStyle/>
          <a:p>
            <a:r>
              <a:rPr lang="en-US" sz="1600" b="1" dirty="0"/>
              <a:t>Student Reflection (5–10 min, in class or post-class)</a:t>
            </a:r>
          </a:p>
          <a:p>
            <a:r>
              <a:rPr lang="en-US" sz="1600" dirty="0"/>
              <a:t>Ask students to complete a short reflection individually or in groups: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thing they understand better as a result of peer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question or area they want to explore further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skill developed during the activity (e.g., explaining ideas, questioning, collaboration)</a:t>
            </a:r>
          </a:p>
          <a:p>
            <a:r>
              <a:rPr lang="en-US" sz="1600" i="1" dirty="0"/>
              <a:t>[Specify platform: Padlet / MS Forms / LMS / Written submission]</a:t>
            </a:r>
          </a:p>
          <a:p>
            <a:r>
              <a:rPr lang="en-US" sz="1600" b="1" dirty="0"/>
              <a:t>Follow-Up Activities (Optional)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Revisit selected Padlet posts in the next class to address common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Ask students to refine or expand posts after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 Padlet contributions as a </a:t>
            </a:r>
            <a:r>
              <a:rPr lang="en-US" sz="1600" b="1" dirty="0"/>
              <a:t>study or revision resource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8EB7A-03B6-46A7-A5C8-591448F019AA}"/>
              </a:ext>
            </a:extLst>
          </p:cNvPr>
          <p:cNvSpPr txBox="1">
            <a:spLocks/>
          </p:cNvSpPr>
          <p:nvPr/>
        </p:nvSpPr>
        <p:spPr>
          <a:xfrm>
            <a:off x="7075192" y="2084832"/>
            <a:ext cx="4709138" cy="3048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Link to Assessment (Optional)</a:t>
            </a:r>
          </a:p>
          <a:p>
            <a:r>
              <a:rPr lang="en-US" sz="1600" dirty="0"/>
              <a:t>Clarify how this activity supports: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Formative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Preparation for summative assessment</a:t>
            </a:r>
          </a:p>
          <a:p>
            <a:r>
              <a:rPr lang="en-US" sz="1600" dirty="0"/>
              <a:t>Where relevant, specify whether Padlet engagement contributes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[Participation marks]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[Reflective writing]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[Group coursework or presentations]</a:t>
            </a:r>
          </a:p>
        </p:txBody>
      </p:sp>
    </p:spTree>
    <p:extLst>
      <p:ext uri="{BB962C8B-B14F-4D97-AF65-F5344CB8AC3E}">
        <p14:creationId xmlns:p14="http://schemas.microsoft.com/office/powerpoint/2010/main" val="361528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- Step 5: Reflection, Follow-Up, and Assessment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54" y="2084832"/>
            <a:ext cx="6255304" cy="4421079"/>
          </a:xfrm>
        </p:spPr>
        <p:txBody>
          <a:bodyPr>
            <a:noAutofit/>
          </a:bodyPr>
          <a:lstStyle/>
          <a:p>
            <a:r>
              <a:rPr lang="en-US" sz="1600" b="1" dirty="0"/>
              <a:t>Student Reflection (5–10 min, in class or post-class)</a:t>
            </a:r>
          </a:p>
          <a:p>
            <a:r>
              <a:rPr lang="en-US" sz="1600" dirty="0"/>
              <a:t>Ask students to complete a short reflection individually or in groups: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thing they understand better as a result of peer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question or area they want to explore further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skill developed during the activity (e.g., explaining ideas, questioning, collaboration)</a:t>
            </a:r>
          </a:p>
          <a:p>
            <a:r>
              <a:rPr lang="en-US" sz="1600" i="1" dirty="0"/>
              <a:t>[Specify platform: Padlet / MS Forms / LMS / Written submission]</a:t>
            </a:r>
          </a:p>
          <a:p>
            <a:r>
              <a:rPr lang="en-US" sz="1600" b="1" dirty="0"/>
              <a:t>Follow-Up Activities (Optional)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Revisit selected Padlet posts in the next class to address common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Ask students to refine or expand posts after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 Padlet contributions as a </a:t>
            </a:r>
            <a:r>
              <a:rPr lang="en-US" sz="1600" b="1" dirty="0"/>
              <a:t>study or revision resource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8EB7A-03B6-46A7-A5C8-591448F019AA}"/>
              </a:ext>
            </a:extLst>
          </p:cNvPr>
          <p:cNvSpPr txBox="1">
            <a:spLocks/>
          </p:cNvSpPr>
          <p:nvPr/>
        </p:nvSpPr>
        <p:spPr>
          <a:xfrm>
            <a:off x="7075192" y="2084832"/>
            <a:ext cx="4709138" cy="3048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Link to Assessment (Optional)</a:t>
            </a:r>
          </a:p>
          <a:p>
            <a:r>
              <a:rPr lang="en-US" sz="1600" dirty="0"/>
              <a:t>Clarify how this activity supports: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Formative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Preparation for summative assessment</a:t>
            </a:r>
          </a:p>
          <a:p>
            <a:r>
              <a:rPr lang="en-US" sz="1600" dirty="0"/>
              <a:t>Where relevant, specify whether Padlet engagement contributes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[Participation marks]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[Reflective writing]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[Group coursework or presentations]</a:t>
            </a:r>
          </a:p>
        </p:txBody>
      </p:sp>
    </p:spTree>
    <p:extLst>
      <p:ext uri="{BB962C8B-B14F-4D97-AF65-F5344CB8AC3E}">
        <p14:creationId xmlns:p14="http://schemas.microsoft.com/office/powerpoint/2010/main" val="38049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ide Manual Stock Illustrations – 21,179 Guide Manual Stock Illustrations,  Vectors &amp; Clipart - Dreamstime">
            <a:extLst>
              <a:ext uri="{FF2B5EF4-FFF2-40B4-BE49-F238E27FC236}">
                <a16:creationId xmlns:a16="http://schemas.microsoft.com/office/drawing/2014/main" id="{93577A76-D9A3-472C-A5C0-E7455543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923926"/>
            <a:ext cx="5934074" cy="59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GUIDE</a:t>
            </a:r>
            <a:endParaRPr lang="en-NG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E61036-B7BE-425B-94BB-15F5AD7A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336842"/>
            <a:ext cx="8531351" cy="3935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This guide will help you:</a:t>
            </a:r>
          </a:p>
          <a:p>
            <a:pPr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sz="2000" dirty="0"/>
              <a:t>Set up Padlet for PAL activities</a:t>
            </a:r>
          </a:p>
          <a:p>
            <a:pPr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sz="2000" dirty="0"/>
              <a:t>Facilitate structured peer learning in class</a:t>
            </a:r>
          </a:p>
          <a:p>
            <a:pPr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sz="2000" dirty="0"/>
              <a:t>Guide students through collaborative discussion</a:t>
            </a:r>
          </a:p>
          <a:p>
            <a:pPr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sz="2000" dirty="0"/>
              <a:t>Capture shared learning on a digital board</a:t>
            </a:r>
          </a:p>
          <a:p>
            <a:pPr marL="0" indent="0">
              <a:lnSpc>
                <a:spcPct val="150000"/>
              </a:lnSpc>
              <a:buNone/>
              <a:tabLst>
                <a:tab pos="1168400" algn="l"/>
              </a:tabLst>
            </a:pPr>
            <a:r>
              <a:rPr lang="en-US" sz="2000" b="1" dirty="0"/>
              <a:t>Outcome:</a:t>
            </a:r>
          </a:p>
          <a:p>
            <a:pPr marL="0" indent="0">
              <a:buNone/>
              <a:tabLst>
                <a:tab pos="1168400" algn="l"/>
              </a:tabLst>
            </a:pPr>
            <a:r>
              <a:rPr lang="en-US" sz="2000" dirty="0"/>
              <a:t>By following these steps, facilitators can run clear, structured, and engaging peer-learning sessions.</a:t>
            </a:r>
          </a:p>
          <a:p>
            <a:pPr>
              <a:buFont typeface="Arial" panose="020B0604020202020204" pitchFamily="34" charset="0"/>
              <a:buChar char="•"/>
              <a:tabLst>
                <a:tab pos="11684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78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- Step 5: Reflection, Follow-Up, and Assessment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925" y="2084832"/>
            <a:ext cx="6255304" cy="4421079"/>
          </a:xfrm>
        </p:spPr>
        <p:txBody>
          <a:bodyPr>
            <a:noAutofit/>
          </a:bodyPr>
          <a:lstStyle/>
          <a:p>
            <a:r>
              <a:rPr lang="en-US" sz="1600" b="1" dirty="0"/>
              <a:t>Student Reflection (5–10 min, in class or post-class)</a:t>
            </a:r>
          </a:p>
          <a:p>
            <a:r>
              <a:rPr lang="en-US" sz="1600" dirty="0"/>
              <a:t>Ask students to complete a short reflection individually or in groups: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thing they understand better as a result of peer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question or area they want to explore further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skill developed during the activity (e.g., explaining ideas, questioning, collaboration)</a:t>
            </a:r>
          </a:p>
          <a:p>
            <a:r>
              <a:rPr lang="en-US" sz="1600" i="1" dirty="0"/>
              <a:t>[Specify platform: Padlet / MS Forms / LMS / Written submission]</a:t>
            </a:r>
          </a:p>
          <a:p>
            <a:r>
              <a:rPr lang="en-US" sz="1600" b="1" dirty="0"/>
              <a:t>Follow-Up Activities (Optional)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Revisit selected Padlet posts in the next class to address common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Ask students to refine or expand posts after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 Padlet contributions as a </a:t>
            </a:r>
            <a:r>
              <a:rPr lang="en-US" sz="1600" b="1" dirty="0"/>
              <a:t>study or revision resource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8EB7A-03B6-46A7-A5C8-591448F019AA}"/>
              </a:ext>
            </a:extLst>
          </p:cNvPr>
          <p:cNvSpPr txBox="1">
            <a:spLocks/>
          </p:cNvSpPr>
          <p:nvPr/>
        </p:nvSpPr>
        <p:spPr>
          <a:xfrm>
            <a:off x="6404229" y="2084832"/>
            <a:ext cx="5787771" cy="3048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Link to Assessment (Optional)</a:t>
            </a:r>
          </a:p>
          <a:p>
            <a:r>
              <a:rPr lang="en-US" sz="1600" dirty="0"/>
              <a:t>Clarify how this activity supports: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Formative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Preparation for summative assessment</a:t>
            </a:r>
          </a:p>
          <a:p>
            <a:r>
              <a:rPr lang="en-US" sz="1600" dirty="0"/>
              <a:t>Where relevant, specify whether Padlet engagement contributes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[Participation marks]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[Reflective writing]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[Group coursework or presentations]</a:t>
            </a:r>
          </a:p>
        </p:txBody>
      </p:sp>
    </p:spTree>
    <p:extLst>
      <p:ext uri="{BB962C8B-B14F-4D97-AF65-F5344CB8AC3E}">
        <p14:creationId xmlns:p14="http://schemas.microsoft.com/office/powerpoint/2010/main" val="212249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- Facilitator-Led Synthesis &amp; Discussion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925" y="2084832"/>
            <a:ext cx="6692142" cy="4773168"/>
          </a:xfrm>
        </p:spPr>
        <p:txBody>
          <a:bodyPr>
            <a:noAutofit/>
          </a:bodyPr>
          <a:lstStyle/>
          <a:p>
            <a:r>
              <a:rPr lang="en-US" sz="1600" b="1" dirty="0"/>
              <a:t>Step: Highlight and Discuss Padlet Posts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Select a few student posts on the Padlet to read aloud or highlight.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Use the posts to </a:t>
            </a:r>
            <a:r>
              <a:rPr lang="en-US" sz="1600" b="1" dirty="0"/>
              <a:t>prompt whole-class discussion</a:t>
            </a:r>
            <a:r>
              <a:rPr lang="en-US" sz="1600" dirty="0"/>
              <a:t> and compare ideas across groups.</a:t>
            </a:r>
          </a:p>
          <a:p>
            <a:r>
              <a:rPr lang="en-US" sz="1600" b="1" dirty="0"/>
              <a:t>Suggested Discussion Prompts</a:t>
            </a:r>
          </a:p>
          <a:p>
            <a:r>
              <a:rPr lang="en-US" sz="1600" dirty="0"/>
              <a:t>Facilitator can adapt based on the discipline:</a:t>
            </a:r>
          </a:p>
          <a:p>
            <a:pPr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600" dirty="0"/>
              <a:t>Which approaches, methods, strategies, models, tools, interventions, theories, or solutions appear most effective and why?</a:t>
            </a:r>
          </a:p>
          <a:p>
            <a:pPr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600" dirty="0"/>
              <a:t>Which options are easiest to use, apply, or implement in practice?</a:t>
            </a:r>
          </a:p>
          <a:p>
            <a:pPr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600" dirty="0"/>
              <a:t>What limitations, risks, or constraints should be considered?</a:t>
            </a:r>
          </a:p>
          <a:p>
            <a:pPr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600" dirty="0"/>
              <a:t>In which contexts do additional benefits or wider impacts matter most?</a:t>
            </a:r>
          </a:p>
          <a:p>
            <a:pPr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600" dirty="0"/>
              <a:t>In time-critical or high-stakes situations, which option would you choose and why?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C5D516-43E9-42B4-B19F-DBFC0F0F53E4}"/>
              </a:ext>
            </a:extLst>
          </p:cNvPr>
          <p:cNvSpPr txBox="1">
            <a:spLocks/>
          </p:cNvSpPr>
          <p:nvPr/>
        </p:nvSpPr>
        <p:spPr>
          <a:xfrm>
            <a:off x="7079236" y="2084832"/>
            <a:ext cx="4466925" cy="419229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Facilitator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Guide discussion using evidence and reasoning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Clarify misconceptions where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Encourage students to justify choices and compare perspectives</a:t>
            </a:r>
          </a:p>
          <a:p>
            <a:pPr marL="0" indent="0">
              <a:buNone/>
            </a:pPr>
            <a:br>
              <a:rPr lang="en-US" sz="1600" b="1" dirty="0"/>
            </a:br>
            <a:r>
              <a:rPr lang="en-US" sz="1600" b="1" dirty="0"/>
              <a:t>Tips for Adaptation</a:t>
            </a:r>
            <a:br>
              <a:rPr lang="en-US" sz="1600" dirty="0"/>
            </a:br>
            <a:r>
              <a:rPr lang="en-US" sz="1600" dirty="0"/>
              <a:t>Prompts can be tailored to focus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/>
              <a:t>[Effectiveness / efficiency]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/>
              <a:t>[Usability / applicability]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/>
              <a:t>[Ethics / risks]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/>
              <a:t>[Accessibility / context-specific considerations]</a:t>
            </a:r>
          </a:p>
          <a:p>
            <a:br>
              <a:rPr lang="en-US" sz="1600" dirty="0"/>
            </a:br>
            <a:endParaRPr lang="en-NG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279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– AFTER CLASS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10143743" cy="3486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Preserve the Padlet</a:t>
            </a:r>
            <a:endParaRPr lang="en-US" sz="16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Export the Padlet or keep it accessible as a shared revision and reference resource.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Signpost students to revisit it when preparing for assessments or further study.</a:t>
            </a:r>
          </a:p>
          <a:p>
            <a:pPr marL="0" indent="0">
              <a:buNone/>
            </a:pPr>
            <a:r>
              <a:rPr lang="en-US" sz="1600" b="1" dirty="0"/>
              <a:t>Provide brief follow-up feedback (optional)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Share a short feedback note with the cohort or groups highlighting:</a:t>
            </a:r>
          </a:p>
          <a:p>
            <a:pPr marL="432054" lvl="3" indent="-285750">
              <a:buFont typeface="Courier New" panose="02070309020205020404" pitchFamily="49" charset="0"/>
              <a:buChar char="o"/>
            </a:pPr>
            <a:r>
              <a:rPr lang="en-US" sz="1600" dirty="0"/>
              <a:t>Common strengths observed</a:t>
            </a:r>
          </a:p>
          <a:p>
            <a:pPr marL="432054" lvl="3" indent="-285750">
              <a:buFont typeface="Courier New" panose="02070309020205020404" pitchFamily="49" charset="0"/>
              <a:buChar char="o"/>
            </a:pPr>
            <a:r>
              <a:rPr lang="en-US" sz="1600" dirty="0"/>
              <a:t>Common misconceptions or areas for improvement</a:t>
            </a:r>
          </a:p>
          <a:p>
            <a:pPr marL="432054" lvl="3" indent="-285750">
              <a:buFont typeface="Courier New" panose="02070309020205020404" pitchFamily="49" charset="0"/>
              <a:buChar char="o"/>
            </a:pPr>
            <a:r>
              <a:rPr lang="en-US" sz="1600" dirty="0"/>
              <a:t>Examples of effective peer contributions</a:t>
            </a:r>
          </a:p>
          <a:p>
            <a:r>
              <a:rPr lang="en-US" sz="1600" dirty="0"/>
              <a:t>This helps close the feedback loop and reinforces learning beyond the live session.</a:t>
            </a:r>
          </a:p>
          <a:p>
            <a:r>
              <a:rPr lang="en-US" sz="1600" i="1" dirty="0"/>
              <a:t>Please note: Feedback can be delivered via email, </a:t>
            </a:r>
            <a:r>
              <a:rPr lang="en-US" sz="1600" i="1" dirty="0" err="1"/>
              <a:t>QMplus</a:t>
            </a:r>
            <a:r>
              <a:rPr lang="en-US" sz="1600" i="1" dirty="0"/>
              <a:t> announcement, or short in-class recap.</a:t>
            </a:r>
          </a:p>
        </p:txBody>
      </p:sp>
    </p:spTree>
    <p:extLst>
      <p:ext uri="{BB962C8B-B14F-4D97-AF65-F5344CB8AC3E}">
        <p14:creationId xmlns:p14="http://schemas.microsoft.com/office/powerpoint/2010/main" val="2217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Facilitator Guide – AFTER CLASS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078" y="2084832"/>
            <a:ext cx="7778188" cy="3899279"/>
          </a:xfrm>
        </p:spPr>
        <p:txBody>
          <a:bodyPr>
            <a:noAutofit/>
          </a:bodyPr>
          <a:lstStyle/>
          <a:p>
            <a:r>
              <a:rPr lang="en-US" sz="1800" b="1" dirty="0"/>
              <a:t>Instructions for Students</a:t>
            </a:r>
          </a:p>
          <a:p>
            <a:r>
              <a:rPr lang="en-US" sz="1800" dirty="0"/>
              <a:t>You will work in </a:t>
            </a:r>
            <a:r>
              <a:rPr lang="en-US" sz="1800" b="1" dirty="0"/>
              <a:t>groups</a:t>
            </a:r>
            <a:r>
              <a:rPr lang="en-US" sz="1800" dirty="0"/>
              <a:t> for this activity. There are </a:t>
            </a:r>
            <a:r>
              <a:rPr lang="en-US" sz="1800" b="1" dirty="0"/>
              <a:t>no individual marks</a:t>
            </a:r>
            <a:r>
              <a:rPr lang="en-US" sz="1800" dirty="0"/>
              <a:t> for Padlet contributions unless stated otherwise.</a:t>
            </a:r>
          </a:p>
          <a:p>
            <a:r>
              <a:rPr lang="en-US" sz="1800" dirty="0"/>
              <a:t>As a group, you are expected to:</a:t>
            </a:r>
          </a:p>
          <a:p>
            <a:r>
              <a:rPr lang="en-US" sz="1800" dirty="0"/>
              <a:t>Prepare a short group contribution on your assigned topic, approach, or focus area</a:t>
            </a:r>
            <a:br>
              <a:rPr lang="en-US" sz="1800" dirty="0"/>
            </a:br>
            <a:r>
              <a:rPr lang="en-US" sz="1800" dirty="0"/>
              <a:t>(e.g., </a:t>
            </a:r>
            <a:r>
              <a:rPr lang="en-US" sz="1800" i="1" dirty="0"/>
              <a:t>[presentation / explanation / case summary / demonstration / other task])</a:t>
            </a:r>
          </a:p>
          <a:p>
            <a:r>
              <a:rPr lang="en-US" sz="1800" dirty="0"/>
              <a:t>Contribute posts to Padlet during other groups’ contributions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Identifying </a:t>
            </a:r>
            <a:r>
              <a:rPr lang="en-US" sz="1800" i="1" dirty="0"/>
              <a:t>[one key takeaway / main idea]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Posing </a:t>
            </a:r>
            <a:r>
              <a:rPr lang="en-US" sz="1800" i="1" dirty="0"/>
              <a:t>[one question for discussion / clarification]</a:t>
            </a:r>
          </a:p>
          <a:p>
            <a:r>
              <a:rPr lang="en-US" sz="1800" dirty="0"/>
              <a:t>Create a final group summary and comparison synthesizing your approach with those of other groups</a:t>
            </a:r>
            <a:br>
              <a:rPr lang="en-US" sz="1800" dirty="0"/>
            </a:br>
            <a:r>
              <a:rPr lang="en-US" sz="1800" dirty="0"/>
              <a:t>(Include </a:t>
            </a:r>
            <a:r>
              <a:rPr lang="en-US" sz="1800" i="1" dirty="0"/>
              <a:t>[3–4 sentence summary / simple explanation for beginners])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A738E7-AEB2-46CA-A6B2-76F44EBDF557}"/>
              </a:ext>
            </a:extLst>
          </p:cNvPr>
          <p:cNvSpPr txBox="1">
            <a:spLocks/>
          </p:cNvSpPr>
          <p:nvPr/>
        </p:nvSpPr>
        <p:spPr>
          <a:xfrm>
            <a:off x="8947230" y="3050143"/>
            <a:ext cx="2731626" cy="235523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Purpose</a:t>
            </a:r>
          </a:p>
          <a:p>
            <a:r>
              <a:rPr lang="en-US" dirty="0"/>
              <a:t>This activity supports: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Comparison of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Peer discussion</a:t>
            </a:r>
          </a:p>
        </p:txBody>
      </p:sp>
    </p:spTree>
    <p:extLst>
      <p:ext uri="{BB962C8B-B14F-4D97-AF65-F5344CB8AC3E}">
        <p14:creationId xmlns:p14="http://schemas.microsoft.com/office/powerpoint/2010/main" val="2231853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GUIDANCE (GROUP-BASED) CONT’D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51705"/>
            <a:ext cx="12192000" cy="5006295"/>
          </a:xfrm>
        </p:spPr>
        <p:txBody>
          <a:bodyPr numCol="3">
            <a:noAutofit/>
          </a:bodyPr>
          <a:lstStyle/>
          <a:p>
            <a:r>
              <a:rPr lang="en-US" sz="1700" b="1" dirty="0"/>
              <a:t>How your group uses Padlet</a:t>
            </a:r>
          </a:p>
          <a:p>
            <a:r>
              <a:rPr lang="en-US" sz="1700" dirty="0"/>
              <a:t>Padlet will be used as a shared group workspace throughout the session. All posts should be made on behalf of your group, not individually.</a:t>
            </a:r>
          </a:p>
          <a:p>
            <a:r>
              <a:rPr lang="en-US" sz="1700" b="1" dirty="0"/>
              <a:t>Warm-up (start of session)</a:t>
            </a:r>
          </a:p>
          <a:p>
            <a:r>
              <a:rPr lang="en-US" sz="1700" dirty="0"/>
              <a:t>As a group, add </a:t>
            </a:r>
            <a:r>
              <a:rPr lang="en-US" sz="1700" b="1" dirty="0"/>
              <a:t>one post</a:t>
            </a:r>
            <a:r>
              <a:rPr lang="en-US" sz="1700" dirty="0"/>
              <a:t> in the </a:t>
            </a:r>
            <a:r>
              <a:rPr lang="en-US" sz="1700" b="1" dirty="0"/>
              <a:t>Warm-Up</a:t>
            </a:r>
            <a:r>
              <a:rPr lang="en-US" sz="1700" dirty="0"/>
              <a:t> section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One thing your group already knows about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One thing your group finds unclear or confusing</a:t>
            </a:r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r>
              <a:rPr lang="en-US" sz="1700" b="1" dirty="0"/>
              <a:t>During other groups’ contributions</a:t>
            </a:r>
          </a:p>
          <a:p>
            <a:r>
              <a:rPr lang="en-US" sz="1700" dirty="0"/>
              <a:t>For each group, your group should add one post in that group’s section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One key takeaway from their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One question for clarification, extension, or discussion</a:t>
            </a:r>
          </a:p>
          <a:p>
            <a:r>
              <a:rPr lang="en-US" sz="1700" i="1" dirty="0"/>
              <a:t>(One group member can type the post on behalf of </a:t>
            </a:r>
          </a:p>
          <a:p>
            <a:r>
              <a:rPr lang="en-US" sz="1700" i="1" dirty="0"/>
              <a:t>the group.)</a:t>
            </a:r>
            <a:endParaRPr lang="en-US" sz="1700" b="1" dirty="0"/>
          </a:p>
          <a:p>
            <a:r>
              <a:rPr lang="en-US" sz="1700" b="1" dirty="0"/>
              <a:t>After your own contribution</a:t>
            </a:r>
          </a:p>
          <a:p>
            <a:r>
              <a:rPr lang="en-US" sz="1700" dirty="0"/>
              <a:t>Once your group has completed your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Review the posts in your group’s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Decide together: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Which 1–2 questions to respond to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Which example, scenario, or point to discuss briefly with the class</a:t>
            </a:r>
          </a:p>
          <a:p>
            <a:r>
              <a:rPr lang="en-US" sz="1700" b="1" dirty="0"/>
              <a:t>Final synthesis</a:t>
            </a:r>
          </a:p>
          <a:p>
            <a:r>
              <a:rPr lang="en-US" sz="1700" dirty="0"/>
              <a:t>In the final synthesis section, your group should post: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 3 - 4 sentence summary of your approach, idea, or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 brief explanation of how you would explain this in simple, accessible language</a:t>
            </a:r>
          </a:p>
          <a:p>
            <a:r>
              <a:rPr lang="en-US" sz="1700" b="1" dirty="0"/>
              <a:t>Tips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Focus on clarity rather than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Agree on key points before 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Use Padlet posts to support discussion, not just to record notes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9215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STUDENT GUIDANCE (GROUP-BASED)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10143743" cy="3486235"/>
          </a:xfrm>
        </p:spPr>
        <p:txBody>
          <a:bodyPr>
            <a:noAutofit/>
          </a:bodyPr>
          <a:lstStyle/>
          <a:p>
            <a:pPr indent="0">
              <a:spcBef>
                <a:spcPts val="1417"/>
              </a:spcBef>
              <a:buNone/>
            </a:pPr>
            <a:r>
              <a:rPr lang="en-GB" sz="2000" b="1" spc="-1" dirty="0">
                <a:solidFill>
                  <a:srgbClr val="000000"/>
                </a:solidFill>
                <a:latin typeface="Arial"/>
              </a:rPr>
              <a:t>Expectations</a:t>
            </a:r>
            <a:endParaRPr lang="en-GB" sz="2000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 collaboratively</a:t>
            </a:r>
            <a:br>
              <a:rPr lang="en-US" sz="2000" dirty="0"/>
            </a:br>
            <a:r>
              <a:rPr lang="en-US" sz="2000" dirty="0"/>
              <a:t>Everyone in the group should contribute to discussions, decisions, and Padlet posts.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appropriate, evidence-informed sources</a:t>
            </a:r>
            <a:br>
              <a:rPr lang="en-US" sz="2000" dirty="0"/>
            </a:br>
            <a:r>
              <a:rPr lang="en-US" sz="2000" dirty="0"/>
              <a:t>Base your contributions on reliable and relevant information for the context of the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respectful and constructive</a:t>
            </a:r>
            <a:br>
              <a:rPr lang="en-US" sz="2000" dirty="0"/>
            </a:br>
            <a:r>
              <a:rPr lang="en-US" sz="2000" dirty="0"/>
              <a:t>Ask questions and discuss scenarios in a professional, supportive, and inclusive way.</a:t>
            </a:r>
          </a:p>
          <a:p>
            <a:r>
              <a:rPr lang="en-US" sz="2000" dirty="0"/>
              <a:t>These expectations help create a positive learning environment where all students can participate and learn from each other.</a:t>
            </a:r>
          </a:p>
        </p:txBody>
      </p:sp>
    </p:spTree>
    <p:extLst>
      <p:ext uri="{BB962C8B-B14F-4D97-AF65-F5344CB8AC3E}">
        <p14:creationId xmlns:p14="http://schemas.microsoft.com/office/powerpoint/2010/main" val="1499531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0202" cy="1499616"/>
          </a:xfrm>
        </p:spPr>
        <p:txBody>
          <a:bodyPr/>
          <a:lstStyle/>
          <a:p>
            <a:r>
              <a:rPr lang="en-US" dirty="0"/>
              <a:t>Screenshot of a completed Padlet PAL task</a:t>
            </a:r>
            <a:endParaRPr lang="en-NG" sz="3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FF7873-8A5E-4081-B4AA-D575CED03A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4229" y="2537425"/>
            <a:ext cx="11006327" cy="37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CEB42A0-B067-4C36-8E7A-1FE1B3802E0B}"/>
              </a:ext>
            </a:extLst>
          </p:cNvPr>
          <p:cNvGrpSpPr/>
          <p:nvPr/>
        </p:nvGrpSpPr>
        <p:grpSpPr>
          <a:xfrm>
            <a:off x="5072743" y="1470917"/>
            <a:ext cx="7926531" cy="5863159"/>
            <a:chOff x="5072743" y="1470917"/>
            <a:chExt cx="7926531" cy="58631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B15576-CB02-4169-AE51-034DE3F55B61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5072743" y="1470917"/>
              <a:ext cx="5859791" cy="4637275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BD7BA6-7D5C-4F12-A2F5-CEB9E1633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r="58673"/>
            <a:stretch/>
          </p:blipFill>
          <p:spPr>
            <a:xfrm flipH="1">
              <a:off x="9548503" y="2212261"/>
              <a:ext cx="3450771" cy="512181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 err="1"/>
              <a:t>padlet</a:t>
            </a:r>
            <a:endParaRPr lang="en-NG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E61036-B7BE-425B-94BB-15F5AD7A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6" y="2460837"/>
            <a:ext cx="4481315" cy="193632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dirty="0"/>
              <a:t>padlet.com </a:t>
            </a:r>
            <a:r>
              <a:rPr lang="en-GB" spc="-1" dirty="0">
                <a:solidFill>
                  <a:srgbClr val="000000"/>
                </a:solidFill>
                <a:hlinkClick r:id="rId5"/>
              </a:rPr>
              <a:t>here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Sign Up</a:t>
            </a:r>
            <a:r>
              <a:rPr lang="en-US" dirty="0"/>
              <a:t> or </a:t>
            </a:r>
            <a:r>
              <a:rPr lang="en-US" b="1" dirty="0"/>
              <a:t>Log In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Use your </a:t>
            </a:r>
            <a:r>
              <a:rPr lang="en-US" b="1" dirty="0"/>
              <a:t>institutional email address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Make a Padlet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 err="1"/>
              <a:t>padleT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2313432"/>
            <a:ext cx="5309896" cy="39593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When creating your Padlet, you will be asked to select a layout.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Instructions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Scroll through the available layout options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Shelf</a:t>
            </a:r>
            <a:r>
              <a:rPr lang="en-US" dirty="0"/>
              <a:t> layout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Done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The Shelf layout is recommended because it works best for group-based work.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0A50B-791F-4622-AEAA-FA4B94D8B211}"/>
              </a:ext>
            </a:extLst>
          </p:cNvPr>
          <p:cNvPicPr/>
          <p:nvPr/>
        </p:nvPicPr>
        <p:blipFill rotWithShape="1">
          <a:blip r:embed="rId2"/>
          <a:srcRect t="-255" r="34878"/>
          <a:stretch/>
        </p:blipFill>
        <p:spPr>
          <a:xfrm>
            <a:off x="6096000" y="2570356"/>
            <a:ext cx="5825718" cy="312189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3309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PADLET </a:t>
            </a:r>
            <a:r>
              <a:rPr lang="en-US" sz="3000" dirty="0"/>
              <a:t>CONT’D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157" y="1999604"/>
            <a:ext cx="4875929" cy="2637709"/>
          </a:xfrm>
        </p:spPr>
        <p:txBody>
          <a:bodyPr>
            <a:noAutofit/>
          </a:bodyPr>
          <a:lstStyle/>
          <a:p>
            <a:r>
              <a:rPr lang="en-US" dirty="0"/>
              <a:t>Once the </a:t>
            </a:r>
            <a:r>
              <a:rPr lang="en-US" b="1" dirty="0"/>
              <a:t>Shelf layout</a:t>
            </a:r>
            <a:r>
              <a:rPr lang="en-US" dirty="0"/>
              <a:t> is selected, you need to create sections (columns) for the activity.</a:t>
            </a:r>
          </a:p>
          <a:p>
            <a:r>
              <a:rPr lang="en-US" b="1" dirty="0"/>
              <a:t>Instructions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Add Section</a:t>
            </a:r>
            <a:r>
              <a:rPr lang="en-US" dirty="0"/>
              <a:t> on the Padlet 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b="1" dirty="0"/>
              <a:t>separate sections for each stage of the activity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07F90-2E46-488D-A422-19C08BF5860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758543" y="1999605"/>
            <a:ext cx="6247529" cy="2637709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83BE38-4420-4142-99E2-1A78BC890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06513"/>
              </p:ext>
            </p:extLst>
          </p:nvPr>
        </p:nvGraphicFramePr>
        <p:xfrm>
          <a:off x="380128" y="4929370"/>
          <a:ext cx="11625944" cy="17068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23658">
                  <a:extLst>
                    <a:ext uri="{9D8B030D-6E8A-4147-A177-3AD203B41FA5}">
                      <a16:colId xmlns:a16="http://schemas.microsoft.com/office/drawing/2014/main" val="978847328"/>
                    </a:ext>
                  </a:extLst>
                </a:gridCol>
                <a:gridCol w="7402286">
                  <a:extLst>
                    <a:ext uri="{9D8B030D-6E8A-4147-A177-3AD203B41FA5}">
                      <a16:colId xmlns:a16="http://schemas.microsoft.com/office/drawing/2014/main" val="3336724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Sample 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51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Warm-Up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Students share prior knowledge and questions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595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/>
                        <a:t>Group 1, Group 2, Group 3…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Each group has a dedicated space for posts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54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Group Summary &amp; Comparison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Groups </a:t>
                      </a:r>
                      <a:r>
                        <a:rPr lang="en-US" sz="2200" dirty="0" err="1"/>
                        <a:t>summarise</a:t>
                      </a:r>
                      <a:r>
                        <a:rPr lang="en-US" sz="2200" dirty="0"/>
                        <a:t> and compare ideas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29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PADLET </a:t>
            </a:r>
            <a:r>
              <a:rPr lang="en-US" sz="3000" dirty="0"/>
              <a:t>CONT’D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8884" y="2034651"/>
            <a:ext cx="5345375" cy="4953978"/>
          </a:xfrm>
        </p:spPr>
        <p:txBody>
          <a:bodyPr>
            <a:noAutofit/>
          </a:bodyPr>
          <a:lstStyle/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b="1" dirty="0"/>
              <a:t>Name and Description: </a:t>
            </a:r>
            <a:r>
              <a:rPr lang="en-US" sz="1700" dirty="0"/>
              <a:t>Add a clear title</a:t>
            </a:r>
            <a:r>
              <a:rPr lang="en-US" sz="1700" b="1" dirty="0"/>
              <a:t> </a:t>
            </a:r>
            <a:r>
              <a:rPr lang="en-US" sz="1700" dirty="0"/>
              <a:t>and</a:t>
            </a:r>
            <a:r>
              <a:rPr lang="en-US" sz="1700" b="1" dirty="0"/>
              <a:t> </a:t>
            </a:r>
            <a:r>
              <a:rPr lang="en-US" sz="1700" dirty="0"/>
              <a:t>description</a:t>
            </a:r>
            <a:r>
              <a:rPr lang="en-US" sz="1700" b="1" dirty="0"/>
              <a:t> </a:t>
            </a:r>
            <a:r>
              <a:rPr lang="en-US" sz="1700" dirty="0"/>
              <a:t>for the Padlet.</a:t>
            </a:r>
          </a:p>
          <a:p>
            <a:pPr marL="173736" lvl="1" indent="0">
              <a:lnSpc>
                <a:spcPct val="150000"/>
              </a:lnSpc>
              <a:buNone/>
              <a:tabLst>
                <a:tab pos="3759200" algn="l"/>
              </a:tabLst>
            </a:pPr>
            <a:r>
              <a:rPr lang="en-US" sz="1700" dirty="0"/>
              <a:t>You can copy and modify the example below as needed.</a:t>
            </a:r>
            <a:endParaRPr lang="en-US" sz="1700" b="1" dirty="0"/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b="1" dirty="0"/>
              <a:t>Title: </a:t>
            </a:r>
            <a:r>
              <a:rPr lang="en-US" sz="1700" i="1" dirty="0"/>
              <a:t>[Peer Learning - Group Presentations]</a:t>
            </a:r>
            <a:endParaRPr lang="en-US" sz="1700" b="1" i="1" dirty="0"/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b="1" dirty="0"/>
              <a:t>Description (example)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Each group will present </a:t>
            </a:r>
            <a:r>
              <a:rPr lang="en-US" sz="1700" i="1" dirty="0"/>
              <a:t>[one topic / one contraceptive method / one assigned focus area]</a:t>
            </a:r>
            <a:r>
              <a:rPr lang="en-US" sz="1700" dirty="0"/>
              <a:t>.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b="1" dirty="0"/>
              <a:t>Use this Padlet to post: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• Key takeaways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• Questions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• </a:t>
            </a:r>
            <a:r>
              <a:rPr lang="en-US" sz="1700" i="1" dirty="0"/>
              <a:t>[clinical scenarios / examples / case discussions]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• Group summaries</a:t>
            </a:r>
            <a:endParaRPr lang="en-US" sz="1700" b="1" dirty="0"/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This activity supports peer-assisted learning and </a:t>
            </a:r>
            <a:r>
              <a:rPr lang="en-US" sz="1700" i="1" dirty="0"/>
              <a:t>[topic-specific skills e.g., contraceptive counselling skills].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B42CD3-F6D0-475F-A81E-C870A66306A9}"/>
              </a:ext>
            </a:extLst>
          </p:cNvPr>
          <p:cNvSpPr txBox="1">
            <a:spLocks/>
          </p:cNvSpPr>
          <p:nvPr/>
        </p:nvSpPr>
        <p:spPr>
          <a:xfrm>
            <a:off x="55895" y="4919366"/>
            <a:ext cx="3407719" cy="20474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b="1" dirty="0"/>
              <a:t>Appearance</a:t>
            </a:r>
          </a:p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700" dirty="0"/>
              <a:t>To keep the board clear and easy to use:</a:t>
            </a:r>
          </a:p>
          <a:p>
            <a:pPr marL="459486" lvl="1" indent="-285750">
              <a:lnSpc>
                <a:spcPct val="100000"/>
              </a:lnSpc>
              <a:tabLst>
                <a:tab pos="3759200" algn="l"/>
              </a:tabLst>
            </a:pPr>
            <a:r>
              <a:rPr lang="en-US" sz="1700" dirty="0"/>
              <a:t>Choose a simple background</a:t>
            </a:r>
          </a:p>
          <a:p>
            <a:pPr marL="459486" lvl="1" indent="-285750">
              <a:lnSpc>
                <a:spcPct val="100000"/>
              </a:lnSpc>
              <a:tabLst>
                <a:tab pos="3759200" algn="l"/>
              </a:tabLst>
            </a:pPr>
            <a:r>
              <a:rPr lang="en-US" sz="1700" dirty="0"/>
              <a:t>Keep font and </a:t>
            </a:r>
            <a:r>
              <a:rPr lang="en-US" sz="1700" dirty="0" err="1"/>
              <a:t>colours</a:t>
            </a:r>
            <a:r>
              <a:rPr lang="en-US" sz="1700" dirty="0"/>
              <a:t> standard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3D4CFF-C94E-4689-A206-0486CBA920C4}"/>
              </a:ext>
            </a:extLst>
          </p:cNvPr>
          <p:cNvPicPr/>
          <p:nvPr/>
        </p:nvPicPr>
        <p:blipFill rotWithShape="1">
          <a:blip r:embed="rId2"/>
          <a:srcRect l="73863"/>
          <a:stretch/>
        </p:blipFill>
        <p:spPr>
          <a:xfrm>
            <a:off x="8780951" y="754521"/>
            <a:ext cx="3209819" cy="5853109"/>
          </a:xfrm>
          <a:prstGeom prst="rect">
            <a:avLst/>
          </a:prstGeom>
          <a:ln w="0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FEE542-331B-4EEC-AD3B-66F0063FB26C}"/>
              </a:ext>
            </a:extLst>
          </p:cNvPr>
          <p:cNvPicPr/>
          <p:nvPr/>
        </p:nvPicPr>
        <p:blipFill rotWithShape="1">
          <a:blip r:embed="rId3"/>
          <a:srcRect r="73190" b="47096"/>
          <a:stretch/>
        </p:blipFill>
        <p:spPr>
          <a:xfrm>
            <a:off x="70602" y="2610177"/>
            <a:ext cx="3312989" cy="1948542"/>
          </a:xfrm>
          <a:prstGeom prst="rect">
            <a:avLst/>
          </a:prstGeom>
          <a:ln w="0">
            <a:noFill/>
          </a:ln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9D2C64-3BA6-403F-873B-32CD2FABD0C6}"/>
              </a:ext>
            </a:extLst>
          </p:cNvPr>
          <p:cNvSpPr txBox="1">
            <a:spLocks/>
          </p:cNvSpPr>
          <p:nvPr/>
        </p:nvSpPr>
        <p:spPr>
          <a:xfrm>
            <a:off x="23238" y="2084832"/>
            <a:ext cx="3407719" cy="3862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lvl="1" indent="0">
              <a:lnSpc>
                <a:spcPct val="100000"/>
              </a:lnSpc>
              <a:buNone/>
              <a:tabLst>
                <a:tab pos="3759200" algn="l"/>
              </a:tabLst>
            </a:pPr>
            <a:r>
              <a:rPr lang="en-US" sz="1600" dirty="0"/>
              <a:t>Click </a:t>
            </a:r>
            <a:r>
              <a:rPr lang="en-US" sz="1600" b="1" dirty="0"/>
              <a:t>Shelf</a:t>
            </a:r>
            <a:r>
              <a:rPr lang="en-US" sz="1600" dirty="0"/>
              <a:t> to create the Padlet</a:t>
            </a:r>
          </a:p>
        </p:txBody>
      </p:sp>
    </p:spTree>
    <p:extLst>
      <p:ext uri="{BB962C8B-B14F-4D97-AF65-F5344CB8AC3E}">
        <p14:creationId xmlns:p14="http://schemas.microsoft.com/office/powerpoint/2010/main" val="231978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PADLET </a:t>
            </a:r>
            <a:r>
              <a:rPr lang="en-US" sz="3000" dirty="0"/>
              <a:t>CONT’D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231" y="2034651"/>
            <a:ext cx="4642912" cy="4953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Create the first Padlet section for the </a:t>
            </a:r>
            <a:r>
              <a:rPr lang="en-US" sz="1800" b="1" dirty="0"/>
              <a:t>Warm-Up activity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Section Title: </a:t>
            </a:r>
            <a:r>
              <a:rPr lang="en-US" sz="1800" dirty="0"/>
              <a:t>Warm-Up 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Section Description (example)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“As a group, discuss and post: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• One thing you already know about </a:t>
            </a:r>
            <a:r>
              <a:rPr lang="en-US" sz="1800" i="1" dirty="0"/>
              <a:t>[the topic / subject area]</a:t>
            </a:r>
            <a:br>
              <a:rPr lang="en-US" sz="1800" i="1" dirty="0"/>
            </a:br>
            <a:r>
              <a:rPr lang="en-US" sz="1800" dirty="0"/>
              <a:t>• One thing your group finds </a:t>
            </a:r>
            <a:r>
              <a:rPr lang="en-US" sz="1800" b="1" dirty="0"/>
              <a:t>confusing or unclear</a:t>
            </a:r>
            <a:r>
              <a:rPr lang="en-US" sz="1800" dirty="0"/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32A17-E3C7-4208-856A-2CB2063D148C}"/>
              </a:ext>
            </a:extLst>
          </p:cNvPr>
          <p:cNvPicPr/>
          <p:nvPr/>
        </p:nvPicPr>
        <p:blipFill rotWithShape="1">
          <a:blip r:embed="rId2"/>
          <a:srcRect b="11220"/>
          <a:stretch/>
        </p:blipFill>
        <p:spPr>
          <a:xfrm>
            <a:off x="4740883" y="1695906"/>
            <a:ext cx="7249886" cy="3077263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ECA2B-BEFA-471D-B70B-04C0B31DD48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884164" y="3110684"/>
            <a:ext cx="2404591" cy="374731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2511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 err="1"/>
              <a:t>sECTIONS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24" y="1819048"/>
            <a:ext cx="8047820" cy="4953978"/>
          </a:xfrm>
        </p:spPr>
        <p:txBody>
          <a:bodyPr>
            <a:noAutofit/>
          </a:bodyPr>
          <a:lstStyle/>
          <a:p>
            <a:r>
              <a:rPr lang="en-US" sz="1650" b="1" dirty="0"/>
              <a:t>1. Add a Section for Each Group</a:t>
            </a:r>
          </a:p>
          <a:p>
            <a:r>
              <a:rPr lang="en-US" sz="1650" dirty="0"/>
              <a:t>Each group needs its </a:t>
            </a:r>
            <a:r>
              <a:rPr lang="en-US" sz="1650" b="1" dirty="0"/>
              <a:t>own section (column). </a:t>
            </a:r>
            <a:r>
              <a:rPr lang="en-US" sz="1650" dirty="0"/>
              <a:t>Tasks can be the same or different for each group</a:t>
            </a:r>
          </a:p>
          <a:p>
            <a:r>
              <a:rPr lang="en-US" sz="1650" b="1" dirty="0"/>
              <a:t>Example Sections (customize as needed):</a:t>
            </a:r>
            <a:endParaRPr lang="en-US" sz="1650" dirty="0"/>
          </a:p>
          <a:p>
            <a:r>
              <a:rPr lang="en-US" sz="1650" dirty="0"/>
              <a:t>Group 1 – </a:t>
            </a:r>
            <a:r>
              <a:rPr lang="en-US" sz="1650" i="1" dirty="0"/>
              <a:t>[Unwanted Pregnancy &amp; Counselling]</a:t>
            </a:r>
          </a:p>
          <a:p>
            <a:r>
              <a:rPr lang="en-US" sz="1650" dirty="0"/>
              <a:t>Group 2 – </a:t>
            </a:r>
            <a:r>
              <a:rPr lang="en-US" sz="1650" i="1" dirty="0"/>
              <a:t>[Barrier Methods (Male/Female Condoms, Diaphragm)]</a:t>
            </a:r>
          </a:p>
          <a:p>
            <a:r>
              <a:rPr lang="en-US" sz="1650" dirty="0"/>
              <a:t>Group 3 – </a:t>
            </a:r>
            <a:r>
              <a:rPr lang="en-US" sz="1650" i="1" dirty="0"/>
              <a:t>[Combined Oral Contraceptive Pill (COCP)] etc</a:t>
            </a:r>
          </a:p>
          <a:p>
            <a:r>
              <a:rPr lang="en-US" sz="1650" b="1" dirty="0"/>
              <a:t>2. Add Instructions in Each Section</a:t>
            </a:r>
          </a:p>
          <a:p>
            <a:r>
              <a:rPr lang="en-US" sz="1650" dirty="0"/>
              <a:t>Include prompts for students in the section description:</a:t>
            </a:r>
          </a:p>
          <a:p>
            <a:r>
              <a:rPr lang="en-US" sz="1650" dirty="0"/>
              <a:t>“This is the space for </a:t>
            </a:r>
            <a:r>
              <a:rPr lang="en-US" sz="1650" i="1" dirty="0"/>
              <a:t>[Group X]. </a:t>
            </a:r>
            <a:r>
              <a:rPr lang="en-US" sz="1650" dirty="0"/>
              <a:t>During and after your presentation, other groups will post:</a:t>
            </a:r>
          </a:p>
          <a:p>
            <a:pPr>
              <a:buFont typeface="Arial" panose="020B0604020202020204" pitchFamily="34" charset="0"/>
              <a:buChar char="•"/>
              <a:tabLst>
                <a:tab pos="1528763" algn="l"/>
              </a:tabLst>
            </a:pPr>
            <a:r>
              <a:rPr lang="en-US" sz="1650" dirty="0"/>
              <a:t>1 key takeaway</a:t>
            </a:r>
          </a:p>
          <a:p>
            <a:pPr>
              <a:buFont typeface="Arial" panose="020B0604020202020204" pitchFamily="34" charset="0"/>
              <a:buChar char="•"/>
              <a:tabLst>
                <a:tab pos="1528763" algn="l"/>
              </a:tabLst>
            </a:pPr>
            <a:r>
              <a:rPr lang="en-US" sz="1650" dirty="0"/>
              <a:t>1 question</a:t>
            </a:r>
          </a:p>
          <a:p>
            <a:pPr>
              <a:buFont typeface="Arial" panose="020B0604020202020204" pitchFamily="34" charset="0"/>
              <a:buChar char="•"/>
              <a:tabLst>
                <a:tab pos="1528763" algn="l"/>
              </a:tabLst>
            </a:pPr>
            <a:r>
              <a:rPr lang="en-US" sz="1650" dirty="0"/>
              <a:t>Peer feedback and useful resources”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1CD33-AD52-4DB6-862D-C196FC54253F}"/>
              </a:ext>
            </a:extLst>
          </p:cNvPr>
          <p:cNvPicPr/>
          <p:nvPr/>
        </p:nvPicPr>
        <p:blipFill rotWithShape="1">
          <a:blip r:embed="rId2"/>
          <a:srcRect l="15487" t="14198" r="23800" b="56735"/>
          <a:stretch/>
        </p:blipFill>
        <p:spPr>
          <a:xfrm>
            <a:off x="6163733" y="3001845"/>
            <a:ext cx="5884703" cy="134696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723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4EE4-774E-4B01-A753-35C9EEBC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 err="1"/>
              <a:t>sECTIONS</a:t>
            </a:r>
            <a:r>
              <a:rPr lang="en-US" dirty="0"/>
              <a:t> </a:t>
            </a:r>
            <a:r>
              <a:rPr lang="en-US" sz="3000" dirty="0"/>
              <a:t>cont’d</a:t>
            </a:r>
            <a:endParaRPr lang="en-N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AB0-C362-48A6-AF8F-0C530B2C7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153" y="1851705"/>
            <a:ext cx="7287232" cy="4953978"/>
          </a:xfrm>
        </p:spPr>
        <p:txBody>
          <a:bodyPr>
            <a:noAutofit/>
          </a:bodyPr>
          <a:lstStyle/>
          <a:p>
            <a:r>
              <a:rPr lang="en-US" b="1" dirty="0"/>
              <a:t>3. Add the Final Section</a:t>
            </a:r>
          </a:p>
          <a:p>
            <a:r>
              <a:rPr lang="en-US" b="1" dirty="0"/>
              <a:t>Title:</a:t>
            </a:r>
            <a:br>
              <a:rPr lang="en-US" dirty="0"/>
            </a:br>
            <a:r>
              <a:rPr lang="en-US" dirty="0"/>
              <a:t>Group Summary &amp; Comparison</a:t>
            </a:r>
          </a:p>
          <a:p>
            <a:r>
              <a:rPr lang="en-US" b="1" dirty="0"/>
              <a:t>Description (example):</a:t>
            </a:r>
            <a:br>
              <a:rPr lang="en-US" dirty="0"/>
            </a:br>
            <a:r>
              <a:rPr lang="en-US" dirty="0"/>
              <a:t>After all presentations, each group may post:</a:t>
            </a:r>
          </a:p>
          <a:p>
            <a:r>
              <a:rPr lang="en-US" dirty="0"/>
              <a:t>• A 3 - 4 sentence summary of their method or approach</a:t>
            </a:r>
            <a:br>
              <a:rPr lang="en-US" dirty="0"/>
            </a:br>
            <a:r>
              <a:rPr lang="en-US" dirty="0"/>
              <a:t>• A 1-minute explanation suitable for a peer or beginner</a:t>
            </a:r>
          </a:p>
          <a:p>
            <a:r>
              <a:rPr lang="en-US" dirty="0"/>
              <a:t>This section ensures all groups consolidate and compare learning, and it serves as a revision resource. </a:t>
            </a:r>
            <a:r>
              <a:rPr lang="en-US" b="1" dirty="0"/>
              <a:t>It is optional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7C5799-281F-4EC8-B55B-C090F0EA3D4E}"/>
              </a:ext>
            </a:extLst>
          </p:cNvPr>
          <p:cNvPicPr/>
          <p:nvPr/>
        </p:nvPicPr>
        <p:blipFill rotWithShape="1">
          <a:blip r:embed="rId2"/>
          <a:srcRect l="68813" r="3893" b="15167"/>
          <a:stretch/>
        </p:blipFill>
        <p:spPr>
          <a:xfrm>
            <a:off x="8100385" y="1851705"/>
            <a:ext cx="3067487" cy="432697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6426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578</TotalTime>
  <Words>2934</Words>
  <Application>Microsoft Office PowerPoint</Application>
  <PresentationFormat>Widescreen</PresentationFormat>
  <Paragraphs>348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IMPLEMENTATION GUIDELINES</vt:lpstr>
      <vt:lpstr>PURPOSE OF THIS GUIDE</vt:lpstr>
      <vt:lpstr>Create the padlet</vt:lpstr>
      <vt:lpstr>Create the padleT</vt:lpstr>
      <vt:lpstr>CREATE THE PADLET CONT’D</vt:lpstr>
      <vt:lpstr>CREATE THE PADLET CONT’D</vt:lpstr>
      <vt:lpstr>CREATE THE PADLET CONT’D</vt:lpstr>
      <vt:lpstr>CREATE THE sECTIONS</vt:lpstr>
      <vt:lpstr>CREATE THE sECTIONS cont’d</vt:lpstr>
      <vt:lpstr>Share the Padlet and Set Permissions</vt:lpstr>
      <vt:lpstr>GROUP ALLOCATIONS AND FOCUS</vt:lpstr>
      <vt:lpstr>Basic instructions for using Padlet (for students)</vt:lpstr>
      <vt:lpstr>Facilitator Guide: Before Class (Setup)</vt:lpstr>
      <vt:lpstr>Facilitator Guide - Step 1: Warm-Up</vt:lpstr>
      <vt:lpstr>Facilitator Guide - Step 2: Group Tasks with Live Padlet</vt:lpstr>
      <vt:lpstr>Facilitator Guide - Step 3: PAL discussion</vt:lpstr>
      <vt:lpstr>Facilitator Guide - Step 4: Group Comparison &amp; Synthesis</vt:lpstr>
      <vt:lpstr>Facilitator Guide - Step 4: Group Comparison &amp; Synthesis</vt:lpstr>
      <vt:lpstr>Facilitator Guide - Step 5: Reflection, Follow-Up, and Assessment</vt:lpstr>
      <vt:lpstr>Facilitator Guide - Step 5: Reflection, Follow-Up, and Assessment</vt:lpstr>
      <vt:lpstr>Facilitator Guide - Facilitator-Led Synthesis &amp; Discussion</vt:lpstr>
      <vt:lpstr>Facilitator Guide – AFTER CLASS</vt:lpstr>
      <vt:lpstr>Facilitator Guide – AFTER CLASS</vt:lpstr>
      <vt:lpstr>Student GUIDANCE (GROUP-BASED) CONT’D</vt:lpstr>
      <vt:lpstr>STUDENT GUIDANCE (GROUP-BASED)</vt:lpstr>
      <vt:lpstr>Screenshot of a completed Padlet PAL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Website Functionalities</dc:title>
  <dc:creator>Omowumi Inyang</dc:creator>
  <lastModifiedBy>Omowumi Inyang</lastModifiedBy>
  <revision>37</revision>
  <dcterms:created xsi:type="dcterms:W3CDTF">2026-03-01T09:11:55.0000000Z</dcterms:created>
  <dcterms:modified xsi:type="dcterms:W3CDTF">2026-04-01T05:01:44.0000000Z</dcterms:modified>
</coreProperties>
</file>